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CDEE"/>
    <a:srgbClr val="00ADD4"/>
    <a:srgbClr val="CD9A3D"/>
    <a:srgbClr val="ADAFB2"/>
    <a:srgbClr val="A0D7F7"/>
    <a:srgbClr val="212124"/>
    <a:srgbClr val="0B5A54"/>
    <a:srgbClr val="96E89E"/>
    <a:srgbClr val="177E71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6000" autoAdjust="0"/>
  </p:normalViewPr>
  <p:slideViewPr>
    <p:cSldViewPr snapToGrid="0">
      <p:cViewPr varScale="1">
        <p:scale>
          <a:sx n="111" d="100"/>
          <a:sy n="111" d="100"/>
        </p:scale>
        <p:origin x="355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5/19/2025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7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8.svg"/><Relationship Id="rId14" Type="http://schemas.openxmlformats.org/officeDocument/2006/relationships/image" Target="../media/image1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3857-904F-51B8-25C5-41471A2E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D1118F9-AA1B-C4BC-29F1-A16B713A2EF0}"/>
              </a:ext>
            </a:extLst>
          </p:cNvPr>
          <p:cNvGrpSpPr/>
          <p:nvPr/>
        </p:nvGrpSpPr>
        <p:grpSpPr>
          <a:xfrm>
            <a:off x="126999" y="-57251"/>
            <a:ext cx="11998325" cy="6018161"/>
            <a:chOff x="126999" y="-57251"/>
            <a:chExt cx="11998325" cy="601816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486CD1-10A1-2DD2-F937-617E4D33CC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21" r="4919" b="8764"/>
            <a:stretch/>
          </p:blipFill>
          <p:spPr>
            <a:xfrm>
              <a:off x="126999" y="-57251"/>
              <a:ext cx="11998324" cy="6018161"/>
            </a:xfrm>
            <a:prstGeom prst="rect">
              <a:avLst/>
            </a:prstGeom>
          </p:spPr>
        </p:pic>
        <p:sp>
          <p:nvSpPr>
            <p:cNvPr id="315" name="Rectangle 314">
              <a:extLst>
                <a:ext uri="{FF2B5EF4-FFF2-40B4-BE49-F238E27FC236}">
                  <a16:creationId xmlns:a16="http://schemas.microsoft.com/office/drawing/2014/main" id="{C85F9954-9860-C56F-03B9-33663D22D8E3}"/>
                </a:ext>
              </a:extLst>
            </p:cNvPr>
            <p:cNvSpPr/>
            <p:nvPr/>
          </p:nvSpPr>
          <p:spPr>
            <a:xfrm>
              <a:off x="127000" y="3441501"/>
              <a:ext cx="11998324" cy="1868001"/>
            </a:xfrm>
            <a:prstGeom prst="rect">
              <a:avLst/>
            </a:prstGeom>
            <a:gradFill>
              <a:gsLst>
                <a:gs pos="0">
                  <a:srgbClr val="212124"/>
                </a:gs>
                <a:gs pos="56000">
                  <a:srgbClr val="0F0F10">
                    <a:alpha val="0"/>
                  </a:srgbClr>
                </a:gs>
                <a:gs pos="100000">
                  <a:schemeClr val="tx1">
                    <a:alpha val="5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05D9282-D00E-EAD1-94BA-31977822CF32}"/>
                </a:ext>
              </a:extLst>
            </p:cNvPr>
            <p:cNvGrpSpPr/>
            <p:nvPr/>
          </p:nvGrpSpPr>
          <p:grpSpPr>
            <a:xfrm>
              <a:off x="571435" y="145140"/>
              <a:ext cx="2242821" cy="586522"/>
              <a:chOff x="259080" y="183393"/>
              <a:chExt cx="2242821" cy="58652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8AFD3DC1-1C16-C7A0-AECB-9010522087C6}"/>
                  </a:ext>
                </a:extLst>
              </p:cNvPr>
              <p:cNvSpPr/>
              <p:nvPr/>
            </p:nvSpPr>
            <p:spPr>
              <a:xfrm>
                <a:off x="259080" y="243840"/>
                <a:ext cx="2162570" cy="464820"/>
              </a:xfrm>
              <a:prstGeom prst="roundRect">
                <a:avLst/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AE2A356C-334E-80F3-E543-9878BA659AD0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2164943" cy="586522"/>
                <a:chOff x="336958" y="183393"/>
                <a:chExt cx="2164943" cy="586522"/>
              </a:xfrm>
            </p:grpSpPr>
            <p:sp>
              <p:nvSpPr>
                <p:cNvPr id="17" name="Title 3">
                  <a:extLst>
                    <a:ext uri="{FF2B5EF4-FFF2-40B4-BE49-F238E27FC236}">
                      <a16:creationId xmlns:a16="http://schemas.microsoft.com/office/drawing/2014/main" id="{7472B948-1038-08DE-B75B-7F5D1F1BD0C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785634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 marL="0" marR="0" lvl="0" indent="0" algn="l" defTabSz="914355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-143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scadia Code" panose="020B0609020000020004" pitchFamily="49" charset="0"/>
                      <a:ea typeface="Inter SemiBold" panose="020B0502030000000004" pitchFamily="34" charset="0"/>
                      <a:cs typeface="Cascadia Code" panose="020B0609020000020004" pitchFamily="49" charset="0"/>
                    </a:rPr>
                    <a:t>rakirahman.me</a:t>
                  </a:r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05DF8AF0-EA0F-9D55-F670-391C00F4EAF9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00FB50D9-95C5-5B82-DCFC-71F2296CADFA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35" name="Picture 34">
                    <a:extLst>
                      <a:ext uri="{FF2B5EF4-FFF2-40B4-BE49-F238E27FC236}">
                        <a16:creationId xmlns:a16="http://schemas.microsoft.com/office/drawing/2014/main" id="{9FB03E1F-BEBD-5E85-D8C4-3AB5A90BC3B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grpSp>
          <p:nvGrpSpPr>
            <p:cNvPr id="316" name="Group 315">
              <a:extLst>
                <a:ext uri="{FF2B5EF4-FFF2-40B4-BE49-F238E27FC236}">
                  <a16:creationId xmlns:a16="http://schemas.microsoft.com/office/drawing/2014/main" id="{C2FCDBB2-BD73-D29D-BD03-6D1F56CD2499}"/>
                </a:ext>
              </a:extLst>
            </p:cNvPr>
            <p:cNvGrpSpPr/>
            <p:nvPr/>
          </p:nvGrpSpPr>
          <p:grpSpPr>
            <a:xfrm>
              <a:off x="4012368" y="3991733"/>
              <a:ext cx="6495290" cy="1084141"/>
              <a:chOff x="3860225" y="4061248"/>
              <a:chExt cx="6495290" cy="1084141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DF34EF13-AF05-C1AB-99E6-8C1005D52FDC}"/>
                  </a:ext>
                </a:extLst>
              </p:cNvPr>
              <p:cNvSpPr txBox="1"/>
              <p:nvPr/>
            </p:nvSpPr>
            <p:spPr>
              <a:xfrm>
                <a:off x="5421380" y="4061248"/>
                <a:ext cx="4934135" cy="64633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3600" b="0" i="0" u="none" strike="noStrike" kern="1200" cap="none" spc="-143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endParaRPr kumimoji="0" lang="en-GB" sz="4000" b="0" i="0" u="none" strike="noStrike" kern="1200" cap="none" spc="-143" normalizeH="0" baseline="0" noProof="0" dirty="0">
                  <a:ln>
                    <a:noFill/>
                  </a:ln>
                  <a:solidFill>
                    <a:srgbClr val="4EE4FD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3" name="TextBox 312">
                <a:extLst>
                  <a:ext uri="{FF2B5EF4-FFF2-40B4-BE49-F238E27FC236}">
                    <a16:creationId xmlns:a16="http://schemas.microsoft.com/office/drawing/2014/main" id="{552F2EF9-6339-45D7-D508-F47A2C8D3BDD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rgbClr val="26CDEE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otel-arrow </a:t>
                </a:r>
                <a:r>
                  <a:rPr lang="en-GB" sz="2400" spc="-143">
                    <a:solidFill>
                      <a:prstClr val="white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s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chema</a:t>
                </a:r>
                <a:endParaRPr kumimoji="0" lang="en-GB" sz="2400" b="0" i="0" u="none" strike="noStrike" kern="1200" cap="none" spc="-143" normalizeH="0" baseline="0" noProof="0" dirty="0">
                  <a:ln>
                    <a:noFill/>
                  </a:ln>
                  <a:solidFill>
                    <a:srgbClr val="4EE4FD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28" name="Picture 27" descr="A logo of a telemetry company&#10;&#10;AI-generated content may be incorrect.">
              <a:extLst>
                <a:ext uri="{FF2B5EF4-FFF2-40B4-BE49-F238E27FC236}">
                  <a16:creationId xmlns:a16="http://schemas.microsoft.com/office/drawing/2014/main" id="{3319B3CB-14BE-23DE-A266-1CF766CE2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106" b="27880"/>
            <a:stretch>
              <a:fillRect/>
            </a:stretch>
          </p:blipFill>
          <p:spPr>
            <a:xfrm>
              <a:off x="1936288" y="3448365"/>
              <a:ext cx="3731410" cy="156771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50" name="Picture 26" descr="Delta Lake | Matheus's Wiki">
              <a:extLst>
                <a:ext uri="{FF2B5EF4-FFF2-40B4-BE49-F238E27FC236}">
                  <a16:creationId xmlns:a16="http://schemas.microsoft.com/office/drawing/2014/main" id="{F43D1333-7C59-7D01-D284-13117F4F97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740" y="2883691"/>
              <a:ext cx="5403774" cy="2701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52F2EF9-6339-45D7-D508-F47A2C8D3BDD}"/>
                </a:ext>
              </a:extLst>
            </p:cNvPr>
            <p:cNvSpPr txBox="1"/>
            <p:nvPr/>
          </p:nvSpPr>
          <p:spPr>
            <a:xfrm>
              <a:off x="9039225" y="1543993"/>
              <a:ext cx="3086099" cy="1200329"/>
            </a:xfrm>
            <a:prstGeom prst="rect">
              <a:avLst/>
            </a:prstGeom>
            <a:gradFill>
              <a:gsLst>
                <a:gs pos="0">
                  <a:srgbClr val="212124"/>
                </a:gs>
                <a:gs pos="100000">
                  <a:schemeClr val="tx1">
                    <a:alpha val="52000"/>
                  </a:schemeClr>
                </a:gs>
              </a:gsLst>
              <a:lin ang="0" scaled="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-143" normalizeH="0" baseline="0" noProof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  <a:t>otel-arrow 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-143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  <a:t>Easy to query </a:t>
              </a:r>
              <a:br>
                <a:rPr kumimoji="0" lang="en-GB" sz="2400" b="0" i="0" u="none" strike="noStrike" kern="1200" cap="none" spc="-143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</a:br>
              <a:r>
                <a:rPr kumimoji="0" lang="en-GB" sz="2400" b="1" i="0" u="none" strike="noStrike" kern="1200" cap="none" spc="-143" normalizeH="0" baseline="0" noProof="0">
                  <a:ln>
                    <a:noFill/>
                  </a:ln>
                  <a:gradFill>
                    <a:gsLst>
                      <a:gs pos="0">
                        <a:srgbClr val="0070C0"/>
                      </a:gs>
                      <a:gs pos="100000">
                        <a:srgbClr val="26CDEE"/>
                      </a:gs>
                    </a:gsLst>
                    <a:lin ang="0" scaled="0"/>
                  </a:gradFill>
                  <a:uLnTx/>
                  <a:uFillTx/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  <a:t>STAR</a:t>
              </a:r>
              <a:r>
                <a:rPr kumimoji="0" lang="en-GB" sz="2400" b="0" i="0" u="none" strike="noStrike" kern="1200" cap="none" spc="-143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  <a:t> schema</a:t>
              </a:r>
              <a:endParaRPr kumimoji="0" lang="en-GB" sz="2400" b="0" i="0" u="none" strike="noStrike" kern="1200" cap="none" spc="-143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5F317FB-C2B9-6BEE-F0EF-4A091EC64CE7}"/>
                </a:ext>
              </a:extLst>
            </p:cNvPr>
            <p:cNvSpPr txBox="1"/>
            <p:nvPr/>
          </p:nvSpPr>
          <p:spPr>
            <a:xfrm>
              <a:off x="157993" y="1500694"/>
              <a:ext cx="2675372" cy="1200329"/>
            </a:xfrm>
            <a:prstGeom prst="rect">
              <a:avLst/>
            </a:prstGeom>
            <a:gradFill>
              <a:gsLst>
                <a:gs pos="0">
                  <a:srgbClr val="212124"/>
                </a:gs>
                <a:gs pos="100000">
                  <a:schemeClr val="tx1">
                    <a:alpha val="52000"/>
                  </a:schemeClr>
                </a:gs>
              </a:gsLst>
              <a:lin ang="0" scaled="0"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GB" sz="2400" spc="-143">
                  <a:solidFill>
                    <a:srgbClr val="CD9A3D"/>
                  </a:solidFill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  <a:t>otel-json</a:t>
              </a:r>
              <a:r>
                <a:rPr lang="en-GB" sz="2400" spc="-143">
                  <a:solidFill>
                    <a:srgbClr val="00B0F0"/>
                  </a:solidFill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  <a:t> </a:t>
              </a:r>
            </a:p>
            <a:p>
              <a:pPr lvl="0" algn="ctr">
                <a:defRPr/>
              </a:pPr>
              <a:r>
                <a:rPr lang="en-GB" sz="2400" spc="-143">
                  <a:solidFill>
                    <a:schemeClr val="bg1"/>
                  </a:solidFill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  <a:t>One giant </a:t>
              </a:r>
              <a:br>
                <a:rPr lang="en-GB" sz="2400" spc="-143">
                  <a:solidFill>
                    <a:schemeClr val="bg1"/>
                  </a:solidFill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</a:br>
              <a:r>
                <a:rPr lang="en-GB" sz="2400" spc="-143">
                  <a:solidFill>
                    <a:schemeClr val="bg1"/>
                  </a:solidFill>
                  <a:latin typeface="Cascadia Code" panose="020B0609020000020004" pitchFamily="49" charset="0"/>
                  <a:ea typeface="Inter" panose="020B0502030000000004" pitchFamily="34" charset="0"/>
                  <a:cs typeface="Cascadia Code" panose="020B0609020000020004" pitchFamily="49" charset="0"/>
                </a:rPr>
                <a:t>...thing</a:t>
              </a:r>
              <a:endParaRPr lang="en-GB" sz="2400" spc="-143" dirty="0">
                <a:solidFill>
                  <a:schemeClr val="bg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5223A80-E4F0-0E9E-0EF5-5C3463D198A8}"/>
                </a:ext>
              </a:extLst>
            </p:cNvPr>
            <p:cNvGrpSpPr/>
            <p:nvPr/>
          </p:nvGrpSpPr>
          <p:grpSpPr>
            <a:xfrm>
              <a:off x="2637013" y="1065128"/>
              <a:ext cx="6763872" cy="2001041"/>
              <a:chOff x="3086992" y="1287507"/>
              <a:chExt cx="6763872" cy="2001041"/>
            </a:xfrm>
          </p:grpSpPr>
          <p:grpSp>
            <p:nvGrpSpPr>
              <p:cNvPr id="298" name="Group 297">
                <a:extLst>
                  <a:ext uri="{FF2B5EF4-FFF2-40B4-BE49-F238E27FC236}">
                    <a16:creationId xmlns:a16="http://schemas.microsoft.com/office/drawing/2014/main" id="{0FB47AA9-C1BF-B33E-5753-7B0DC29D238D}"/>
                  </a:ext>
                </a:extLst>
              </p:cNvPr>
              <p:cNvGrpSpPr/>
              <p:nvPr/>
            </p:nvGrpSpPr>
            <p:grpSpPr>
              <a:xfrm>
                <a:off x="7472455" y="1310466"/>
                <a:ext cx="2378409" cy="1978082"/>
                <a:chOff x="5584016" y="1911718"/>
                <a:chExt cx="2378409" cy="1978082"/>
              </a:xfrm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2A14959-74BE-9C9A-F04C-F94EED92EFAA}"/>
                    </a:ext>
                  </a:extLst>
                </p:cNvPr>
                <p:cNvSpPr/>
                <p:nvPr/>
              </p:nvSpPr>
              <p:spPr bwMode="auto">
                <a:xfrm>
                  <a:off x="7216012" y="2132106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31750" cap="flat" cmpd="sng" algn="ctr">
                  <a:solidFill>
                    <a:srgbClr val="00ADD4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7" name="Graphic 1026">
                  <a:extLst>
                    <a:ext uri="{FF2B5EF4-FFF2-40B4-BE49-F238E27FC236}">
                      <a16:creationId xmlns:a16="http://schemas.microsoft.com/office/drawing/2014/main" id="{0A886196-A088-B22C-628E-3D6348B479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5584016" y="1911718"/>
                  <a:ext cx="2378409" cy="1978082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3CE2FA13-3574-4C24-0F02-3C62292DAC6B}"/>
                  </a:ext>
                </a:extLst>
              </p:cNvPr>
              <p:cNvGrpSpPr/>
              <p:nvPr/>
            </p:nvGrpSpPr>
            <p:grpSpPr>
              <a:xfrm>
                <a:off x="3086992" y="1287507"/>
                <a:ext cx="1997432" cy="1997432"/>
                <a:chOff x="1524514" y="2009409"/>
                <a:chExt cx="1997432" cy="1997432"/>
              </a:xfr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AF583A4-2673-439D-BBDF-4E06C21D8ED9}"/>
                    </a:ext>
                  </a:extLst>
                </p:cNvPr>
                <p:cNvSpPr/>
                <p:nvPr/>
              </p:nvSpPr>
              <p:spPr bwMode="auto">
                <a:xfrm>
                  <a:off x="1524514" y="2009409"/>
                  <a:ext cx="1997432" cy="199743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212124"/>
                    </a:gs>
                    <a:gs pos="74000">
                      <a:srgbClr val="212124"/>
                    </a:gs>
                    <a:gs pos="83000">
                      <a:srgbClr val="212124"/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50800" cap="flat" cmpd="sng" algn="ctr">
                  <a:solidFill>
                    <a:schemeClr val="bg2">
                      <a:lumMod val="90000"/>
                    </a:schemeClr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BEA099E7-0E8C-6BDD-CDE0-0AED3B217BD7}"/>
                    </a:ext>
                  </a:extLst>
                </p:cNvPr>
                <p:cNvSpPr/>
                <p:nvPr/>
              </p:nvSpPr>
              <p:spPr bwMode="auto">
                <a:xfrm>
                  <a:off x="1843549" y="2328444"/>
                  <a:ext cx="1359360" cy="1359360"/>
                </a:xfrm>
                <a:prstGeom prst="ellipse">
                  <a:avLst/>
                </a:prstGeom>
                <a:solidFill>
                  <a:srgbClr val="212124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768743A9-6B87-D1A3-BBF1-541782293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4424" y="2480190"/>
                <a:ext cx="2554626" cy="0"/>
              </a:xfrm>
              <a:prstGeom prst="line">
                <a:avLst/>
              </a:prstGeom>
              <a:noFill/>
              <a:ln w="63500" cap="flat" cmpd="sng" algn="ctr">
                <a:gradFill>
                  <a:gsLst>
                    <a:gs pos="0">
                      <a:srgbClr val="177E71"/>
                    </a:gs>
                    <a:gs pos="100000">
                      <a:srgbClr val="96E89E"/>
                    </a:gs>
                  </a:gsLst>
                  <a:lin ang="0" scaled="0"/>
                </a:gra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503DD796-D049-8305-738F-4F6B656E6048}"/>
                  </a:ext>
                </a:extLst>
              </p:cNvPr>
              <p:cNvGrpSpPr/>
              <p:nvPr/>
            </p:nvGrpSpPr>
            <p:grpSpPr>
              <a:xfrm>
                <a:off x="5961291" y="2188319"/>
                <a:ext cx="583742" cy="583742"/>
                <a:chOff x="5093744" y="1397308"/>
                <a:chExt cx="583742" cy="583742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34F4DB73-A886-BECD-EEC7-D080E6D8668D}"/>
                    </a:ext>
                  </a:extLst>
                </p:cNvPr>
                <p:cNvSpPr/>
                <p:nvPr/>
              </p:nvSpPr>
              <p:spPr bwMode="auto">
                <a:xfrm>
                  <a:off x="5093744" y="1397308"/>
                  <a:ext cx="583742" cy="583742"/>
                </a:xfrm>
                <a:prstGeom prst="ellipse">
                  <a:avLst/>
                </a:prstGeom>
                <a:solidFill>
                  <a:srgbClr val="FFFFFF"/>
                </a:solidFill>
                <a:ln w="34925" cap="flat" cmpd="sng" algn="ctr">
                  <a:gradFill>
                    <a:gsLst>
                      <a:gs pos="0">
                        <a:srgbClr val="96E89E"/>
                      </a:gs>
                      <a:gs pos="100000">
                        <a:srgbClr val="0B5A54"/>
                      </a:gs>
                    </a:gsLst>
                    <a:lin ang="5400000" scaled="1"/>
                  </a:gra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32" name="Picture 8" descr="All Microsoft Fabric icons for diagramming - Sam Debruyn">
                  <a:extLst>
                    <a:ext uri="{FF2B5EF4-FFF2-40B4-BE49-F238E27FC236}">
                      <a16:creationId xmlns:a16="http://schemas.microsoft.com/office/drawing/2014/main" id="{F1832A57-CB12-2A05-514A-CDF866E88F1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190191" y="1468432"/>
                  <a:ext cx="444432" cy="44443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" name="Picture 4" descr="Spaghetti on Transparent Background 45654340 PNG">
                <a:extLst>
                  <a:ext uri="{FF2B5EF4-FFF2-40B4-BE49-F238E27FC236}">
                    <a16:creationId xmlns:a16="http://schemas.microsoft.com/office/drawing/2014/main" id="{54AD5BFC-6E5B-E601-7CBD-2635AC455B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7072" y="1414272"/>
                <a:ext cx="1674668" cy="16746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Delta Lake Introduction with Examples [ using Pyspark ] | by Ansab Iqbal |  Medium">
                <a:extLst>
                  <a:ext uri="{FF2B5EF4-FFF2-40B4-BE49-F238E27FC236}">
                    <a16:creationId xmlns:a16="http://schemas.microsoft.com/office/drawing/2014/main" id="{B84CFCB2-000D-8CCD-048C-576C8C789E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77989" y="1573175"/>
                <a:ext cx="398357" cy="3863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50B86A86-B9B9-A92E-34B7-AF2DCACF20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56461" y="2188319"/>
                <a:ext cx="576604" cy="50654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4725737-374D-97BF-7044-FC2B971AD4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98751" y="2211630"/>
                <a:ext cx="491450" cy="459922"/>
              </a:xfrm>
              <a:prstGeom prst="rect">
                <a:avLst/>
              </a:prstGeom>
            </p:spPr>
          </p:pic>
          <p:sp>
            <p:nvSpPr>
              <p:cNvPr id="23" name="AutoShape 16" descr="Open Telemetry Logo PNG Vectors Free Download">
                <a:extLst>
                  <a:ext uri="{FF2B5EF4-FFF2-40B4-BE49-F238E27FC236}">
                    <a16:creationId xmlns:a16="http://schemas.microsoft.com/office/drawing/2014/main" id="{0643A2A8-AF44-4509-94E0-831CE5DE775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6100763" y="2808135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8653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2655</TotalTime>
  <Words>621</Words>
  <Application>Microsoft Office PowerPoint</Application>
  <PresentationFormat>Custom</PresentationFormat>
  <Paragraphs>201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5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282</cp:revision>
  <dcterms:created xsi:type="dcterms:W3CDTF">2020-08-03T14:18:30Z</dcterms:created>
  <dcterms:modified xsi:type="dcterms:W3CDTF">2025-05-19T20:26:08Z</dcterms:modified>
</cp:coreProperties>
</file>